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5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6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38200" y="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algn="ctr"/>
            <a:r>
              <a:rPr lang="en-US" sz="2400" baseline="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6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3600" b="1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3847C4-9940-4765-B720-5D0946582B5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6C2FB2-5574-40D8-881C-C9AF46C9E6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7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1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2743200"/>
            <a:ext cx="58674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709182"/>
            <a:ext cx="457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504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-Point Star 3"/>
          <p:cNvSpPr/>
          <p:nvPr/>
        </p:nvSpPr>
        <p:spPr>
          <a:xfrm>
            <a:off x="-5687" y="1335775"/>
            <a:ext cx="3498376" cy="1396051"/>
          </a:xfrm>
          <a:prstGeom prst="star8">
            <a:avLst>
              <a:gd name="adj" fmla="val 391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524" y="2505786"/>
            <a:ext cx="830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3311856"/>
                <a:ext cx="2286000" cy="31651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514350" indent="-514350" algn="ctr">
                  <a:buAutoNum type="alphaLcPeriod"/>
                </a:pPr>
                <a:r>
                  <a:rPr lang="en-US" sz="2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 </a:t>
                </a:r>
                <a:r>
                  <a:rPr lang="en-US" sz="28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34</a:t>
                </a:r>
              </a:p>
              <a:p>
                <a:pPr algn="ctr"/>
                <a:endParaRPr lang="en-US" sz="28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0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42</m:t>
                              </m:r>
                            </m:e>
                            <m:e>
                              <m:r>
                                <a:rPr lang="en-US" sz="2800" b="0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34</m:t>
                              </m:r>
                            </m:e>
                          </m:eqArr>
                        </m:num>
                        <m:den>
                          <m:r>
                            <a:rPr lang="en-US" sz="28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67</m:t>
                          </m:r>
                        </m:den>
                      </m:f>
                    </m:oMath>
                  </m:oMathPara>
                </a14:m>
                <a:endPara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11856"/>
                <a:ext cx="2286000" cy="31651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86400" y="3324366"/>
                <a:ext cx="2286000" cy="300023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20 </a:t>
                </a:r>
                <a:r>
                  <a:rPr lang="en-US" sz="28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  <a:p>
                <a:pPr algn="ctr"/>
                <a:endPara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eqAr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324366"/>
                <a:ext cx="2286000" cy="30002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447800" y="4824482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1325" y="4894427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4543566"/>
            <a:ext cx="1524000" cy="48563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5076966"/>
            <a:ext cx="1524000" cy="48563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64424" y="5619465"/>
            <a:ext cx="1524000" cy="48563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13" idx="1"/>
          </p:cNvCxnSpPr>
          <p:nvPr/>
        </p:nvCxnSpPr>
        <p:spPr>
          <a:xfrm flipH="1">
            <a:off x="2590800" y="4786383"/>
            <a:ext cx="1066800" cy="380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83976" y="5243583"/>
            <a:ext cx="1066800" cy="380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568053" y="5684858"/>
            <a:ext cx="1112293" cy="1614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67668" y="4805432"/>
            <a:ext cx="1230857" cy="72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188424" y="5319783"/>
            <a:ext cx="1210101" cy="626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167668" y="5718480"/>
            <a:ext cx="1230857" cy="1401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3041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Nhóm 8"/>
          <p:cNvGrpSpPr/>
          <p:nvPr/>
        </p:nvGrpSpPr>
        <p:grpSpPr>
          <a:xfrm>
            <a:off x="345174" y="838200"/>
            <a:ext cx="8610600" cy="4953000"/>
            <a:chOff x="0" y="1870147"/>
            <a:chExt cx="8964488" cy="5229200"/>
          </a:xfrm>
        </p:grpSpPr>
        <p:pic>
          <p:nvPicPr>
            <p:cNvPr id="7" name="Picture 6" descr="H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870147"/>
              <a:ext cx="8964488" cy="5229200"/>
            </a:xfrm>
            <a:prstGeom prst="rect">
              <a:avLst/>
            </a:prstGeom>
            <a:gradFill rotWithShape="1">
              <a:gsLst>
                <a:gs pos="0">
                  <a:srgbClr val="FBA3D7"/>
                </a:gs>
                <a:gs pos="50000">
                  <a:schemeClr val="bg1"/>
                </a:gs>
                <a:gs pos="100000">
                  <a:srgbClr val="FBA3D7"/>
                </a:gs>
              </a:gsLst>
              <a:lin ang="5400000" scaled="1"/>
            </a:gradFill>
          </p:spPr>
        </p:pic>
        <p:sp>
          <p:nvSpPr>
            <p:cNvPr id="8" name="Hộp_Văn_Bản 5"/>
            <p:cNvSpPr txBox="1"/>
            <p:nvPr/>
          </p:nvSpPr>
          <p:spPr>
            <a:xfrm>
              <a:off x="2267744" y="2492896"/>
              <a:ext cx="5112568" cy="224208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6600" dirty="0" err="1" smtClean="0">
                  <a:solidFill>
                    <a:srgbClr val="FF0000"/>
                  </a:solidFill>
                  <a:latin typeface="Segoe UI Semibold" pitchFamily="34" charset="0"/>
                </a:rPr>
                <a:t>Các</a:t>
              </a:r>
              <a:r>
                <a:rPr lang="en-US" sz="6600" dirty="0" smtClean="0">
                  <a:solidFill>
                    <a:srgbClr val="FF0000"/>
                  </a:solidFill>
                  <a:latin typeface="Segoe UI Semibold" pitchFamily="34" charset="0"/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  <a:latin typeface="Segoe UI Semibold" pitchFamily="34" charset="0"/>
                </a:rPr>
                <a:t>bạn</a:t>
              </a:r>
              <a:r>
                <a:rPr lang="en-US" sz="6600" dirty="0" smtClean="0">
                  <a:solidFill>
                    <a:srgbClr val="FF0000"/>
                  </a:solidFill>
                  <a:latin typeface="Segoe UI Semibold" pitchFamily="34" charset="0"/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  <a:latin typeface="Segoe UI Semibold" pitchFamily="34" charset="0"/>
                </a:rPr>
                <a:t>làm</a:t>
              </a:r>
              <a:r>
                <a:rPr lang="en-US" sz="6600" dirty="0" smtClean="0">
                  <a:solidFill>
                    <a:srgbClr val="FF0000"/>
                  </a:solidFill>
                  <a:latin typeface="Segoe UI Semibold" pitchFamily="34" charset="0"/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  <a:latin typeface="Segoe UI Semibold" pitchFamily="34" charset="0"/>
                </a:rPr>
                <a:t>bài</a:t>
              </a:r>
              <a:r>
                <a:rPr lang="en-US" sz="6600" dirty="0" smtClean="0">
                  <a:solidFill>
                    <a:srgbClr val="FF0000"/>
                  </a:solidFill>
                  <a:latin typeface="Segoe UI Semibold" pitchFamily="34" charset="0"/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  <a:latin typeface="Segoe UI Semibold" pitchFamily="34" charset="0"/>
                </a:rPr>
                <a:t>rất</a:t>
              </a:r>
              <a:r>
                <a:rPr lang="en-US" sz="6600" dirty="0" smtClean="0">
                  <a:solidFill>
                    <a:srgbClr val="FF0000"/>
                  </a:solidFill>
                  <a:latin typeface="Segoe UI Semibold" pitchFamily="34" charset="0"/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  <a:latin typeface="Segoe UI Semibold" pitchFamily="34" charset="0"/>
                </a:rPr>
                <a:t>tốt</a:t>
              </a:r>
              <a:r>
                <a:rPr lang="en-US" sz="6600" dirty="0" smtClean="0">
                  <a:solidFill>
                    <a:srgbClr val="FF0000"/>
                  </a:solidFill>
                  <a:latin typeface="Segoe UI Semibold" pitchFamily="34" charset="0"/>
                </a:rPr>
                <a:t>!</a:t>
              </a:r>
              <a:endParaRPr lang="en-US" sz="6600" dirty="0">
                <a:solidFill>
                  <a:srgbClr val="FF0000"/>
                </a:solidFill>
                <a:latin typeface="Segoe UI Semibold" pitchFamily="34" charset="0"/>
              </a:endParaRPr>
            </a:p>
          </p:txBody>
        </p:sp>
        <p:pic>
          <p:nvPicPr>
            <p:cNvPr id="9" name="Picture 8" descr="36_1_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9912" y="4797152"/>
              <a:ext cx="1066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36_1_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4797152"/>
              <a:ext cx="1066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080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24211"/>
            <a:ext cx="6705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      –     35    =    24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6215" y="2615713"/>
            <a:ext cx="1524000" cy="4856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0407" y="2638566"/>
            <a:ext cx="1524000" cy="4856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599" y="2638566"/>
            <a:ext cx="1524000" cy="4856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64815" y="3507260"/>
                <a:ext cx="880369" cy="1702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4000" i="1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59</m:t>
                              </m:r>
                            </m:e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35</m:t>
                              </m:r>
                            </m:e>
                          </m:eqArr>
                        </m:num>
                        <m:den>
                          <m:r>
                            <a:rPr lang="en-US" sz="40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815" y="3507260"/>
                <a:ext cx="880369" cy="1702774"/>
              </a:xfrm>
              <a:prstGeom prst="rect">
                <a:avLst/>
              </a:prstGeom>
              <a:blipFill rotWithShape="0">
                <a:blip r:embed="rId2"/>
                <a:stretch>
                  <a:fillRect b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236215" y="3911683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9" name="Rectangle 8"/>
          <p:cNvSpPr/>
          <p:nvPr/>
        </p:nvSpPr>
        <p:spPr>
          <a:xfrm>
            <a:off x="2754574" y="3507260"/>
            <a:ext cx="1524000" cy="4856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4338" y="4177813"/>
            <a:ext cx="1524000" cy="4856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54574" y="4848366"/>
            <a:ext cx="1524000" cy="4856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5589971"/>
            <a:ext cx="5867400" cy="9755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ý 59 -35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46195" y="3758146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246195" y="4450877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208664" y="5091183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998215" y="2165184"/>
            <a:ext cx="0" cy="446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48200" y="2165184"/>
            <a:ext cx="0" cy="446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858000" y="2191678"/>
            <a:ext cx="0" cy="446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99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7620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87078"/>
              </p:ext>
            </p:extLst>
          </p:nvPr>
        </p:nvGraphicFramePr>
        <p:xfrm>
          <a:off x="762003" y="2514600"/>
          <a:ext cx="7619996" cy="2108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6361"/>
                <a:gridCol w="1087506"/>
                <a:gridCol w="983226"/>
                <a:gridCol w="983226"/>
                <a:gridCol w="901290"/>
                <a:gridCol w="983226"/>
                <a:gridCol w="1065161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800" b="1" i="0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="1" i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0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b="1" i="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endParaRPr lang="en-US" sz="2800" b="1" i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2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2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2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2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280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endParaRPr lang="en-US" sz="28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441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7924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905000"/>
            <a:ext cx="55626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lphaLcPeriod"/>
            </a:pP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79,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25.</a:t>
            </a:r>
          </a:p>
          <a:p>
            <a:pPr marL="342900" indent="-342900" algn="ctr">
              <a:buFontTx/>
              <a:buAutoNum type="alphaLcPeriod"/>
            </a:pP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AutoNum type="alphaLcPeriod"/>
            </a:pP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67,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33.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AutoNum type="alphaLcPeriod"/>
            </a:pP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AutoNum type="alphaLcPeriod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5000" y="1905000"/>
            <a:ext cx="2971800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90600" y="4191000"/>
                <a:ext cx="880369" cy="1702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4000" i="1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38</m:t>
                              </m:r>
                            </m:e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e>
                          </m:eqArr>
                        </m:num>
                        <m:den>
                          <m:r>
                            <a:rPr lang="en-US" sz="40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26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191000"/>
                <a:ext cx="880369" cy="170277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62000" y="4595423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972300" y="2044213"/>
                <a:ext cx="880369" cy="17027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4000" i="1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79</m:t>
                              </m:r>
                            </m:e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25</m:t>
                              </m:r>
                            </m:e>
                          </m:eqArr>
                        </m:num>
                        <m:den>
                          <m:r>
                            <a:rPr lang="en-US" sz="40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300" y="2044213"/>
                <a:ext cx="880369" cy="17027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743700" y="23241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581400" y="4191000"/>
                <a:ext cx="880369" cy="1747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4000" i="1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67</m:t>
                              </m:r>
                            </m:e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33</m:t>
                              </m:r>
                            </m:e>
                          </m:eqArr>
                        </m:num>
                        <m:den>
                          <m:r>
                            <a:rPr lang="en-US" sz="40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34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191000"/>
                <a:ext cx="880369" cy="17473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352800" y="4595423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646415" y="4191000"/>
                <a:ext cx="880369" cy="1747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4000" i="1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55</m:t>
                              </m:r>
                            </m:e>
                            <m:e>
                              <m:r>
                                <a:rPr lang="en-US" sz="4000" b="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22</m:t>
                              </m:r>
                            </m:e>
                          </m:eqArr>
                        </m:num>
                        <m:den>
                          <m:r>
                            <a:rPr lang="en-US" sz="40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33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415" y="4191000"/>
                <a:ext cx="880369" cy="174733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6417815" y="4595423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4138223"/>
            <a:ext cx="685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18046" y="4176657"/>
            <a:ext cx="685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88904" y="4191000"/>
            <a:ext cx="685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47800"/>
            <a:ext cx="3581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95400" y="2514600"/>
            <a:ext cx="33528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8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        3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… 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95800" y="1752600"/>
            <a:ext cx="4267200" cy="297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– 3 = 5 (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627131" y="6883401"/>
            <a:ext cx="1428258" cy="10734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1744" y="326973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25401"/>
            <a:ext cx="9171709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14577" y="2689319"/>
            <a:ext cx="83343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4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B50D9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 chăm ngoan học giỏi</a:t>
            </a:r>
          </a:p>
        </p:txBody>
      </p:sp>
      <p:pic>
        <p:nvPicPr>
          <p:cNvPr id="9" name="Picture 8" descr="00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6006" y="406401"/>
            <a:ext cx="15573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00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1988" y="-8080"/>
            <a:ext cx="15573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00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476" y="-365990"/>
            <a:ext cx="15573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00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2131" y="50802"/>
            <a:ext cx="15573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00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6663" y="406401"/>
            <a:ext cx="15573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134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439</TotalTime>
  <Words>235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Century Gothic</vt:lpstr>
      <vt:lpstr>Courier New</vt:lpstr>
      <vt:lpstr>Palatino Linotype</vt:lpstr>
      <vt:lpstr>Segoe UI Semibold</vt:lpstr>
      <vt:lpstr>Times New Roman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MyPC</cp:lastModifiedBy>
  <cp:revision>41</cp:revision>
  <dcterms:created xsi:type="dcterms:W3CDTF">2016-03-11T01:42:41Z</dcterms:created>
  <dcterms:modified xsi:type="dcterms:W3CDTF">2018-09-10T14:18:17Z</dcterms:modified>
</cp:coreProperties>
</file>